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1402" r:id="rId2"/>
    <p:sldId id="1403" r:id="rId3"/>
    <p:sldId id="1404" r:id="rId4"/>
    <p:sldId id="1409" r:id="rId5"/>
    <p:sldId id="1410" r:id="rId6"/>
    <p:sldId id="1411" r:id="rId7"/>
    <p:sldId id="1412" r:id="rId8"/>
    <p:sldId id="1405" r:id="rId9"/>
    <p:sldId id="1407" r:id="rId10"/>
    <p:sldId id="1413" r:id="rId11"/>
    <p:sldId id="1406" r:id="rId12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6F5CA-034D-4D3D-9678-722B483A133D}" type="datetimeFigureOut">
              <a:rPr lang="en-PK" smtClean="0"/>
              <a:t>12/02/2024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72B76-5376-48B5-9A67-A68B92BCEB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671277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66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010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32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440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48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14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794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21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740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98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06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14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A20FD04-82F8-4003-9C48-97D3A38DCC93}" type="datetimeFigureOut">
              <a:rPr lang="en-US" smtClean="0"/>
              <a:t>12/2/2024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ABE3FA9-CC9F-43F3-945D-FBFA99FB3DA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02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195668-FD18-4159-844C-6042525650AE}"/>
              </a:ext>
            </a:extLst>
          </p:cNvPr>
          <p:cNvSpPr txBox="1"/>
          <p:nvPr/>
        </p:nvSpPr>
        <p:spPr>
          <a:xfrm>
            <a:off x="5073800" y="4696867"/>
            <a:ext cx="6465287" cy="7436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FE45C-43BA-43A8-AEDF-987AFA9756E0}"/>
              </a:ext>
            </a:extLst>
          </p:cNvPr>
          <p:cNvSpPr txBox="1"/>
          <p:nvPr/>
        </p:nvSpPr>
        <p:spPr>
          <a:xfrm>
            <a:off x="4493391" y="3317213"/>
            <a:ext cx="7662355" cy="25237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BALOCHISTAN MINERAL RESOURCES LIMITED</a:t>
            </a:r>
          </a:p>
          <a:p>
            <a:pPr algn="ctr"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algn="ctr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(BMRL)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BFA62FF0-86DD-E386-A996-3794E5BCA3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"/>
          <a:stretch/>
        </p:blipFill>
        <p:spPr>
          <a:xfrm>
            <a:off x="4669409" y="130601"/>
            <a:ext cx="3701521" cy="2574137"/>
          </a:xfrm>
          <a:prstGeom prst="rect">
            <a:avLst/>
          </a:prstGeom>
        </p:spPr>
      </p:pic>
      <p:pic>
        <p:nvPicPr>
          <p:cNvPr id="9" name="Picture 8" descr="A picture containing text, outdoor, sky, nature&#10;&#10;Description automatically generated">
            <a:extLst>
              <a:ext uri="{FF2B5EF4-FFF2-40B4-BE49-F238E27FC236}">
                <a16:creationId xmlns:a16="http://schemas.microsoft.com/office/drawing/2014/main" id="{4AC0BA4B-E522-689B-B929-A0B12B965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8" y="167988"/>
            <a:ext cx="4097934" cy="2536749"/>
          </a:xfrm>
          <a:prstGeom prst="rect">
            <a:avLst/>
          </a:prstGeom>
        </p:spPr>
      </p:pic>
      <p:pic>
        <p:nvPicPr>
          <p:cNvPr id="11" name="Picture 10" descr="A group of gold bars&#10;&#10;Description automatically generated with medium confidence">
            <a:extLst>
              <a:ext uri="{FF2B5EF4-FFF2-40B4-BE49-F238E27FC236}">
                <a16:creationId xmlns:a16="http://schemas.microsoft.com/office/drawing/2014/main" id="{B36B78ED-9C6B-DF9F-FA07-3293C3737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28" y="2921760"/>
            <a:ext cx="4101964" cy="3482624"/>
          </a:xfrm>
          <a:prstGeom prst="rect">
            <a:avLst/>
          </a:prstGeom>
        </p:spPr>
      </p:pic>
      <p:pic>
        <p:nvPicPr>
          <p:cNvPr id="13" name="Picture 12" descr="A picture containing indoor, factory, fire, fireplace&#10;&#10;Description automatically generated">
            <a:extLst>
              <a:ext uri="{FF2B5EF4-FFF2-40B4-BE49-F238E27FC236}">
                <a16:creationId xmlns:a16="http://schemas.microsoft.com/office/drawing/2014/main" id="{E4B4999C-8ADE-0ED5-B565-4E9AFBF387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035" y="47692"/>
            <a:ext cx="3633923" cy="265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0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9BE6A7-B75B-3A2F-9A40-E64E9717F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6873" y="438214"/>
            <a:ext cx="8276253" cy="50042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BMRL</a:t>
            </a:r>
            <a:r>
              <a:rPr lang="en-US" sz="2800" b="1" dirty="0">
                <a:latin typeface="+mn-lt"/>
              </a:rPr>
              <a:t> </a:t>
            </a:r>
            <a:endParaRPr lang="en-PK" sz="2800" b="1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5BAE0D-CCC2-ED73-0641-572D725DB7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" y="77672"/>
            <a:ext cx="908644" cy="711095"/>
          </a:xfrm>
          <a:prstGeom prst="rect">
            <a:avLst/>
          </a:prstGeo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3FE1218D-D078-23C5-29E7-76C775EF4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99" y="150065"/>
            <a:ext cx="1119341" cy="5663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ED6963-96F0-4628-CD52-4A1E0B55D192}"/>
              </a:ext>
            </a:extLst>
          </p:cNvPr>
          <p:cNvSpPr txBox="1"/>
          <p:nvPr/>
        </p:nvSpPr>
        <p:spPr>
          <a:xfrm>
            <a:off x="744894" y="1234257"/>
            <a:ext cx="10515600" cy="4909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Government of Balochistan (</a:t>
            </a:r>
            <a:r>
              <a:rPr lang="en-US" sz="2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GoB</a:t>
            </a:r>
            <a:r>
              <a:rPr lang="en-US" sz="2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has incorporated Balochistan Mineral Resources Limited (BMRL) as its 100% owned commercial mineral arm.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BMRL is responsible for undertaking all strategic decisions pertaining to attract foreign &amp; local investment in the mineral resource sector.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GoB</a:t>
            </a:r>
            <a:r>
              <a:rPr lang="en-US" sz="2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seeks to develop its mineral resources in a strategic, transparent and systematic manner that will ensure provincial prosperity and long-term use of indigenous resources &amp; workforce capacity building. </a:t>
            </a:r>
            <a:endParaRPr lang="en-US" sz="20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BMRL facilitates and coordinates all the investors in seeking licenses, permits along with technical &amp; commercial assistance within the mineral resource sector. </a:t>
            </a:r>
            <a:endParaRPr lang="en-PK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PK" sz="1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373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3C4B5-D2B5-2837-AEB4-2274D152A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612" y="286603"/>
            <a:ext cx="6279502" cy="70230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Objectives</a:t>
            </a:r>
            <a:r>
              <a:rPr lang="en-US" sz="2800" dirty="0">
                <a:latin typeface="+mn-lt"/>
              </a:rPr>
              <a:t> </a:t>
            </a:r>
            <a:endParaRPr lang="en-PK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B9EB8-A1A5-70A3-7E96-5F3F7307B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795" y="1250302"/>
            <a:ext cx="10465215" cy="5141166"/>
          </a:xfrm>
          <a:ln>
            <a:noFill/>
          </a:ln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  <a:buClrTx/>
              <a:buFont typeface="Wingdings" panose="05000000000000000000" pitchFamily="2" charset="2"/>
              <a:buChar char="Ø"/>
            </a:pPr>
            <a:r>
              <a:rPr lang="en-US" sz="2900" dirty="0">
                <a:solidFill>
                  <a:schemeClr val="tx1"/>
                </a:solidFill>
              </a:rPr>
              <a:t> Create necessary enablers/environments for mineral development.</a:t>
            </a:r>
          </a:p>
          <a:p>
            <a:pPr>
              <a:lnSpc>
                <a:spcPct val="170000"/>
              </a:lnSpc>
              <a:buClrTx/>
              <a:buFont typeface="Wingdings" panose="05000000000000000000" pitchFamily="2" charset="2"/>
              <a:buChar char="Ø"/>
            </a:pPr>
            <a:r>
              <a:rPr lang="en-US" sz="2900" dirty="0">
                <a:solidFill>
                  <a:schemeClr val="tx1"/>
                </a:solidFill>
              </a:rPr>
              <a:t> Attract foreign and local investors by creating commercially attractive mineral projects.</a:t>
            </a:r>
          </a:p>
          <a:p>
            <a:pPr>
              <a:lnSpc>
                <a:spcPct val="170000"/>
              </a:lnSpc>
              <a:buClrTx/>
              <a:buFont typeface="Wingdings" panose="05000000000000000000" pitchFamily="2" charset="2"/>
              <a:buChar char="Ø"/>
            </a:pPr>
            <a:r>
              <a:rPr lang="en-US" sz="2900" dirty="0">
                <a:solidFill>
                  <a:schemeClr val="tx1"/>
                </a:solidFill>
              </a:rPr>
              <a:t> Focus on value addition through mineral processing and industrial zones.</a:t>
            </a:r>
          </a:p>
          <a:p>
            <a:pPr>
              <a:lnSpc>
                <a:spcPct val="170000"/>
              </a:lnSpc>
              <a:buClrTx/>
              <a:buFont typeface="Wingdings" panose="05000000000000000000" pitchFamily="2" charset="2"/>
              <a:buChar char="Ø"/>
            </a:pPr>
            <a:r>
              <a:rPr lang="en-US" sz="2900" dirty="0">
                <a:solidFill>
                  <a:schemeClr val="tx1"/>
                </a:solidFill>
              </a:rPr>
              <a:t> Engage local communities to create trust between investors and communities.</a:t>
            </a:r>
          </a:p>
          <a:p>
            <a:pPr>
              <a:lnSpc>
                <a:spcPct val="170000"/>
              </a:lnSpc>
              <a:buClrTx/>
              <a:buFont typeface="Wingdings" panose="05000000000000000000" pitchFamily="2" charset="2"/>
              <a:buChar char="Ø"/>
            </a:pPr>
            <a:r>
              <a:rPr lang="en-US" sz="2900" dirty="0">
                <a:solidFill>
                  <a:schemeClr val="tx1"/>
                </a:solidFill>
              </a:rPr>
              <a:t> Represent GOB in large/SME scale mineral projects.</a:t>
            </a:r>
          </a:p>
          <a:p>
            <a:pPr>
              <a:lnSpc>
                <a:spcPct val="170000"/>
              </a:lnSpc>
              <a:buClrTx/>
              <a:buFont typeface="Wingdings" panose="05000000000000000000" pitchFamily="2" charset="2"/>
              <a:buChar char="Ø"/>
            </a:pPr>
            <a:r>
              <a:rPr lang="en-US" sz="2900" dirty="0">
                <a:solidFill>
                  <a:schemeClr val="tx1"/>
                </a:solidFill>
              </a:rPr>
              <a:t> Protect strategic interest while dealing with large-scale mining players in the province.</a:t>
            </a:r>
          </a:p>
          <a:p>
            <a:pPr>
              <a:lnSpc>
                <a:spcPct val="170000"/>
              </a:lnSpc>
              <a:buClrTx/>
              <a:buFont typeface="Wingdings" panose="05000000000000000000" pitchFamily="2" charset="2"/>
              <a:buChar char="Ø"/>
            </a:pPr>
            <a:r>
              <a:rPr lang="en-US" sz="2900" dirty="0">
                <a:solidFill>
                  <a:schemeClr val="tx1"/>
                </a:solidFill>
              </a:rPr>
              <a:t> Ensure sustainable development encompassing a broad-based stakeholder approach through  engaging the community and protecting the environment.</a:t>
            </a:r>
          </a:p>
          <a:p>
            <a:pPr marL="0" indent="0">
              <a:lnSpc>
                <a:spcPct val="150000"/>
              </a:lnSpc>
              <a:buNone/>
            </a:pPr>
            <a:endParaRPr lang="en-PK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8956BE9-16BF-84C3-CCE1-0BF3DE4FC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99" y="150065"/>
            <a:ext cx="1119341" cy="566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3925BF-E325-864F-45BD-DBAA9F11F5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" y="77672"/>
            <a:ext cx="908644" cy="71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8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49EEE-9C33-E49D-8595-4109AAB3D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651" y="93307"/>
            <a:ext cx="10058400" cy="1110342"/>
          </a:xfrm>
        </p:spPr>
        <p:txBody>
          <a:bodyPr>
            <a:normAutofit fontScale="90000"/>
          </a:bodyPr>
          <a:lstStyle/>
          <a:p>
            <a:pPr algn="ctr"/>
            <a:br>
              <a:rPr lang="en-PK" dirty="0"/>
            </a:br>
            <a:r>
              <a:rPr lang="en-US" sz="2700" dirty="0"/>
              <a:t>   </a:t>
            </a:r>
            <a:r>
              <a:rPr lang="en-US" sz="2700" b="1" dirty="0">
                <a:solidFill>
                  <a:schemeClr val="tx1"/>
                </a:solidFill>
                <a:latin typeface="+mn-lt"/>
              </a:rPr>
              <a:t>Balochistan: Unveiling a Wealth of Minerals and Vast Terrains</a:t>
            </a:r>
            <a:br>
              <a:rPr lang="en-PK" sz="3100" b="1" dirty="0">
                <a:latin typeface="+mn-lt"/>
              </a:rPr>
            </a:br>
            <a:endParaRPr lang="en-PK" sz="3100" b="1" dirty="0">
              <a:latin typeface="+mn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2ADC04-3077-2D6A-5874-E8EEAE7B0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203648"/>
            <a:ext cx="10058400" cy="510384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Tx/>
              <a:buFont typeface="Wingdings" panose="05000000000000000000" pitchFamily="2" charset="2"/>
              <a:buChar char="Ø"/>
            </a:pPr>
            <a:r>
              <a:rPr lang="en-US" dirty="0"/>
              <a:t> Balochistan, the largest province of Pakistan</a:t>
            </a:r>
          </a:p>
          <a:p>
            <a:pPr>
              <a:lnSpc>
                <a:spcPct val="200000"/>
              </a:lnSpc>
              <a:buClrTx/>
              <a:buFont typeface="Wingdings" panose="05000000000000000000" pitchFamily="2" charset="2"/>
              <a:buChar char="Ø"/>
            </a:pPr>
            <a:r>
              <a:rPr lang="en-US" dirty="0"/>
              <a:t> sprawls across approximately 347,190 square kilometers of diverse landscapes, encompassing deserts, mountains, and a breathtaking 800 kilometers coastal belt along the Arabian Sea.</a:t>
            </a:r>
          </a:p>
          <a:p>
            <a:pPr>
              <a:lnSpc>
                <a:spcPct val="200000"/>
              </a:lnSpc>
              <a:buClrTx/>
              <a:buFont typeface="Wingdings" panose="05000000000000000000" pitchFamily="2" charset="2"/>
              <a:buChar char="Ø"/>
            </a:pPr>
            <a:r>
              <a:rPr lang="en-US" dirty="0"/>
              <a:t> Balochistan province hosts a treasure trove of valuable resources, including copper, gold, coal, chromite, lead-zinc, onyx, marble, manganese, iron ore, antimony, and more</a:t>
            </a:r>
          </a:p>
          <a:p>
            <a:pPr>
              <a:lnSpc>
                <a:spcPct val="200000"/>
              </a:lnSpc>
              <a:buClrTx/>
              <a:buFont typeface="Wingdings" panose="05000000000000000000" pitchFamily="2" charset="2"/>
              <a:buChar char="Ø"/>
            </a:pPr>
            <a:r>
              <a:rPr lang="en-US" dirty="0"/>
              <a:t> Its strategic location, coupled with a wealth of minerals, positions Balochistan as a focal point for investment, exploration, and development within Pakistan's mining sector. </a:t>
            </a:r>
          </a:p>
          <a:p>
            <a:endParaRPr lang="en-PK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8BCD47-401F-571E-652D-75932A82D8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" y="77672"/>
            <a:ext cx="908644" cy="711095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4BEFDA30-899E-9658-B807-2D5D66E4C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99" y="150065"/>
            <a:ext cx="1119341" cy="56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64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E6F8-40BD-80DC-FF61-AB0F9B5DE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758" y="286603"/>
            <a:ext cx="6428793" cy="348265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+mn-lt"/>
              </a:rPr>
              <a:t>Balochistan Mineral Wealth</a:t>
            </a:r>
            <a:endParaRPr lang="en-PK" sz="2400" b="1" dirty="0">
              <a:latin typeface="+mn-l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1C6B18-54F7-3DFA-1D77-204F53309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1070" y="1040540"/>
            <a:ext cx="6295053" cy="5675868"/>
          </a:xfrm>
          <a:prstGeom prst="rect">
            <a:avLst/>
          </a:prstGeom>
        </p:spPr>
      </p:pic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2C2F71B2-770D-97F3-05CD-BEA744069F0C}"/>
              </a:ext>
            </a:extLst>
          </p:cNvPr>
          <p:cNvSpPr/>
          <p:nvPr/>
        </p:nvSpPr>
        <p:spPr>
          <a:xfrm rot="16200000">
            <a:off x="5853533" y="3097236"/>
            <a:ext cx="5007327" cy="893935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376EEC70-B2D8-F169-C99C-17E8C470471A}"/>
              </a:ext>
            </a:extLst>
          </p:cNvPr>
          <p:cNvSpPr/>
          <p:nvPr/>
        </p:nvSpPr>
        <p:spPr>
          <a:xfrm rot="20865732">
            <a:off x="5540452" y="2398327"/>
            <a:ext cx="2207491" cy="58904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7437A543-2256-D98B-F7F1-7104511D102E}"/>
              </a:ext>
            </a:extLst>
          </p:cNvPr>
          <p:cNvSpPr/>
          <p:nvPr/>
        </p:nvSpPr>
        <p:spPr>
          <a:xfrm>
            <a:off x="3153747" y="1642188"/>
            <a:ext cx="3648269" cy="622973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114C92-8FCB-29E0-FCA0-74DB6AC33289}"/>
              </a:ext>
            </a:extLst>
          </p:cNvPr>
          <p:cNvSpPr txBox="1"/>
          <p:nvPr/>
        </p:nvSpPr>
        <p:spPr>
          <a:xfrm>
            <a:off x="597882" y="1744925"/>
            <a:ext cx="1504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Chagai Hills</a:t>
            </a:r>
            <a:endParaRPr lang="en-PK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F59376-76D3-8F1C-4D3F-F6931D6609F6}"/>
              </a:ext>
            </a:extLst>
          </p:cNvPr>
          <p:cNvSpPr txBox="1"/>
          <p:nvPr/>
        </p:nvSpPr>
        <p:spPr>
          <a:xfrm>
            <a:off x="682402" y="2425743"/>
            <a:ext cx="1504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Ras Koh Arc</a:t>
            </a:r>
            <a:endParaRPr lang="en-P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3D7314-FAD6-657F-D768-0A48DC752F9A}"/>
              </a:ext>
            </a:extLst>
          </p:cNvPr>
          <p:cNvSpPr txBox="1"/>
          <p:nvPr/>
        </p:nvSpPr>
        <p:spPr>
          <a:xfrm>
            <a:off x="9984208" y="3059668"/>
            <a:ext cx="1504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Ophiolitic Belt</a:t>
            </a:r>
            <a:endParaRPr lang="en-PK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A9D8FE-16A9-F08D-9B28-71E6687E3F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" y="77672"/>
            <a:ext cx="908644" cy="711095"/>
          </a:xfrm>
          <a:prstGeom prst="rect">
            <a:avLst/>
          </a:prstGeom>
        </p:spPr>
      </p:pic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5B648C90-7FB4-F959-34F2-5BC7CB1C4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99" y="150065"/>
            <a:ext cx="1119341" cy="566307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0B264DB-2EC1-E453-65EB-8054A744B763}"/>
              </a:ext>
            </a:extLst>
          </p:cNvPr>
          <p:cNvCxnSpPr>
            <a:cxnSpLocks/>
          </p:cNvCxnSpPr>
          <p:nvPr/>
        </p:nvCxnSpPr>
        <p:spPr>
          <a:xfrm flipH="1">
            <a:off x="8645630" y="3265714"/>
            <a:ext cx="13011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D9B0BA9-7291-1CF9-E96B-247A6380992D}"/>
              </a:ext>
            </a:extLst>
          </p:cNvPr>
          <p:cNvCxnSpPr>
            <a:cxnSpLocks/>
          </p:cNvCxnSpPr>
          <p:nvPr/>
        </p:nvCxnSpPr>
        <p:spPr>
          <a:xfrm flipV="1">
            <a:off x="1968758" y="2670539"/>
            <a:ext cx="3720948" cy="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B1F82A0-3377-E31F-6359-7980595B601A}"/>
              </a:ext>
            </a:extLst>
          </p:cNvPr>
          <p:cNvCxnSpPr>
            <a:cxnSpLocks/>
          </p:cNvCxnSpPr>
          <p:nvPr/>
        </p:nvCxnSpPr>
        <p:spPr>
          <a:xfrm>
            <a:off x="1830434" y="1953674"/>
            <a:ext cx="15285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81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9AB50-856D-7CF3-A4B9-BE6BECB3A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41319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n-lt"/>
              </a:rPr>
              <a:t>Facilitating Joint Ventures for Prosperous Endeavors</a:t>
            </a:r>
            <a:endParaRPr lang="en-PK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25BFD-DF1B-C0EA-11C4-024D8968C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9" y="821093"/>
            <a:ext cx="10804849" cy="57503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dirty="0"/>
              <a:t> Balochistan Mineral Resources Limited (BMRL) and Balochistan Mineral Exploration Company (BMEC), </a:t>
            </a:r>
            <a:r>
              <a:rPr lang="en-US" dirty="0" err="1"/>
              <a:t>th</a:t>
            </a:r>
            <a:r>
              <a:rPr lang="en-US" dirty="0"/>
              <a:t> e two Provincial Government owned companies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dirty="0"/>
              <a:t>  Act as facilitators, providing comprehensive assistance to joint venture partners seeking to navigate the complexities of exploration and mining operations within Balochistan.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dirty="0"/>
              <a:t> BMRL has acquired significant important exploration licenses, including EL-301, EL-302, EL-303, and EL-304 in the North-East Chagai region for Copper-Gold and associated minerals in addition to EL-200 for Lead-Zinc exploration in District Khuzdar.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dirty="0"/>
              <a:t> BMEC, on the other hand, has obtained four new Exploration Licenses—EL-255, EL-256, EL-310, EL-311—in central and western Chagai, strategically positioned near Reko-Diq, known for Copper-Gold and associated minerals.</a:t>
            </a:r>
          </a:p>
          <a:p>
            <a:pPr>
              <a:buClrTx/>
            </a:pPr>
            <a:endParaRPr lang="en-P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7CD7E-FF20-4232-AAB9-8B9B579155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" y="77672"/>
            <a:ext cx="908644" cy="711095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A348636-32C2-9357-9D52-02C26B036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99" y="150065"/>
            <a:ext cx="1119341" cy="56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6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95414-FF96-687F-866E-5CE9AB7A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2" y="2505269"/>
            <a:ext cx="2280402" cy="1394927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n-lt"/>
              </a:rPr>
              <a:t>Map Showing BMRL,BMEC &amp; other GOB projects, Balochistan</a:t>
            </a:r>
            <a:endParaRPr lang="en-PK" sz="2000" dirty="0">
              <a:latin typeface="+mn-l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1303AB-DAD1-845E-3C75-7A46720081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1943" y="0"/>
            <a:ext cx="9710057" cy="685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70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FF9A0-7358-7C6E-FF1F-CD8727D01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048" y="286604"/>
            <a:ext cx="7753739" cy="49716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BMRL Projects</a:t>
            </a:r>
            <a:endParaRPr lang="en-PK" sz="24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DBD66-1C66-F1CD-B9EF-C61755C17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449" y="942392"/>
            <a:ext cx="10552922" cy="5551714"/>
          </a:xfrm>
        </p:spPr>
        <p:txBody>
          <a:bodyPr/>
          <a:lstStyle/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BMRL manages an extensive portfolio of approximately 30 project including Reconnaissance Licenses (RL), Exploration Licenses (EL), and Mining Licenses (ML) and is actively working to increase this number. 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 the successful operation of one of the world’s largest undeveloped Reko Diq project under its belt. 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BMRL is expanding its reach to establish one of the largest solar salt projects in the region.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The company's ambitious exploration agenda includes a diverse array of commodities such as copper, gold, lithium, lead, zinc, iron, fluorite, antimony, and various salts, positioning it as a multi-commodity prospecting entity with vast opportunities for investment and collaboration.</a:t>
            </a:r>
            <a:endParaRPr lang="en-PK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K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433F9190-0141-9C5F-D642-87844059B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99" y="150065"/>
            <a:ext cx="1119341" cy="5663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A8E74A-D168-73C4-936D-BECC58F8B8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" y="77672"/>
            <a:ext cx="908644" cy="71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60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5DB1D-FF50-2AEF-92DE-613C35A06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7908" y="2880514"/>
            <a:ext cx="4366725" cy="54848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latin typeface="+mn-lt"/>
              </a:rPr>
              <a:t>BMRL Project Location</a:t>
            </a:r>
            <a:br>
              <a:rPr lang="en-US" sz="2800" b="1" dirty="0">
                <a:latin typeface="+mn-lt"/>
              </a:rPr>
            </a:br>
            <a:r>
              <a:rPr lang="en-US" sz="2800" b="1" dirty="0">
                <a:latin typeface="+mn-lt"/>
              </a:rPr>
              <a:t> Map</a:t>
            </a:r>
            <a:endParaRPr lang="en-PK" sz="2800" b="1" dirty="0">
              <a:latin typeface="+mn-l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FF7D6C-A006-2FA9-2504-6D3C44A33E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68" y="0"/>
            <a:ext cx="83491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78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B76DB-77CE-A174-19C9-9408B05A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108" y="400891"/>
            <a:ext cx="7707086" cy="56248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latin typeface="+mn-lt"/>
              </a:rPr>
              <a:t>BMRL’s Exploration Lease (Copper &amp; Gold) Photographs, Chagai District, Balochistan</a:t>
            </a:r>
            <a:endParaRPr lang="en-PK" sz="2400" b="1" dirty="0">
              <a:latin typeface="+mn-l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ED4422-2416-0A8F-05ED-B4D7516382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4817" y="1311773"/>
            <a:ext cx="6285275" cy="28283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A3B9EB-49C4-B7C6-64B6-42ECF89A1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5" y="4145075"/>
            <a:ext cx="5733142" cy="2579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391DB1-0645-2A94-4958-02C7953DD0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" y="77672"/>
            <a:ext cx="908644" cy="711095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D8C13478-920C-55FD-E59B-DC770ED24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99" y="150065"/>
            <a:ext cx="1119341" cy="56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11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7CEFC-6824-E7A6-1C9A-CE5ECEF1F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53DFD-82B1-0342-8DB8-2DF5D5C18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097763"/>
            <a:ext cx="10058400" cy="10730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bg2">
                    <a:lumMod val="50000"/>
                  </a:schemeClr>
                </a:solidFill>
              </a:rPr>
              <a:t>THANK YOU</a:t>
            </a:r>
            <a:endParaRPr lang="en-PK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71516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6215</TotalTime>
  <Words>615</Words>
  <Application>Microsoft Office PowerPoint</Application>
  <PresentationFormat>Widescreen</PresentationFormat>
  <Paragraphs>39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Calibri Light</vt:lpstr>
      <vt:lpstr>Verdana</vt:lpstr>
      <vt:lpstr>Wingdings</vt:lpstr>
      <vt:lpstr>Retrospect</vt:lpstr>
      <vt:lpstr>PowerPoint Presentation</vt:lpstr>
      <vt:lpstr>BMRL </vt:lpstr>
      <vt:lpstr>Objectives </vt:lpstr>
      <vt:lpstr>    Balochistan: Unveiling a Wealth of Minerals and Vast Terrains </vt:lpstr>
      <vt:lpstr>Balochistan Mineral Wealth</vt:lpstr>
      <vt:lpstr>Facilitating Joint Ventures for Prosperous Endeavors</vt:lpstr>
      <vt:lpstr>Map Showing BMRL,BMEC &amp; other GOB projects, Balochistan</vt:lpstr>
      <vt:lpstr>BMRL Projects</vt:lpstr>
      <vt:lpstr>BMRL Project Location  Map</vt:lpstr>
      <vt:lpstr>BMRL’s Exploration Lease (Copper &amp; Gold) Photographs, Chagai District, Balochistan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Hafeez Baloch</dc:creator>
  <cp:lastModifiedBy>Hafeez Baloch</cp:lastModifiedBy>
  <cp:revision>112</cp:revision>
  <dcterms:created xsi:type="dcterms:W3CDTF">2022-11-22T05:04:17Z</dcterms:created>
  <dcterms:modified xsi:type="dcterms:W3CDTF">2024-12-02T09:50:15Z</dcterms:modified>
</cp:coreProperties>
</file>